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68" r:id="rId2"/>
    <p:sldId id="269" r:id="rId3"/>
    <p:sldId id="267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80" r:id="rId12"/>
    <p:sldId id="281" r:id="rId13"/>
    <p:sldId id="278" r:id="rId14"/>
    <p:sldId id="279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98"/>
    <p:restoredTop sz="94681"/>
  </p:normalViewPr>
  <p:slideViewPr>
    <p:cSldViewPr snapToGrid="0">
      <p:cViewPr varScale="1">
        <p:scale>
          <a:sx n="215" d="100"/>
          <a:sy n="215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6FB5-3F40-4442-B691-D91F604EB16E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2BDFA-409E-B649-BA19-005049BBD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2BDFA-409E-B649-BA19-005049BBD1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A07BB-0F8B-57CE-5AB4-9168C3375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B5895B-B388-E92B-1E6E-5CF3BAFA2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6ACAA-8F8B-10C7-2E1F-F0D804F7D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73C98-3298-8714-4DE8-A33840B0E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62772-68FC-AE8A-5FB3-EC9B82D57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8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3AE8A-A05F-5AEE-CA76-1C052F8C1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07425D-E3DE-47CF-D669-811E9177F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52545-759D-7446-11F8-EEE414E51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D15E8-B138-9715-0E97-200A66A1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F22FE-DDC3-4975-BFF8-F0F75D88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6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6F6901-1FB8-70DE-7BD3-C7F0685437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509E7-B6ED-15E1-3C2F-29AE47FED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3FE94-93F4-91A7-5178-10E01B6B2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B35D2-A409-35C8-6FBC-5BE66E149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A7098-A9F3-84D8-7055-38F81D190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8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810EF-40A5-7314-68CA-B40BA7653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AF9A5-446A-4372-FFB6-60D2F9D16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FB7C3-2D3B-5AB2-9501-7B608C2D2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3F79E-3A86-55AE-3A4E-5B023910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4F403-7B23-C64F-C628-84E3C917F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3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D7833-E664-F209-368D-E2EC28556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0B2A6-5238-D54E-FFAE-A86687016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E43CD-9109-39B0-038F-9FBBF713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691B5-7F2C-FDAE-E473-E8C713B5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B598B-26EE-D77D-578D-B8F3136F2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5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B306C-6A43-26B3-4843-C5BE0441B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4A83E-FDB1-39C5-2129-2DD179C80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9D899-E0D4-35BC-E2B9-9EB6C7019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6A0DB-3224-391D-6CA2-01B10AC51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4A5B7-4E94-930D-33BC-4B60689D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4D560-FAB1-8E94-CDB6-08D45573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3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D1BE1-07AB-2F40-C7AE-D936D8189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5D795-B644-91E2-A502-69E0B8796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0E85F-AD48-AE67-4585-634C49DE1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7857A-9138-1F8A-0DC1-A08F4B45E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025223-F706-D824-767C-A31403534D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7FCB7F-BBA4-1483-38F7-395E1D0A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43D6E3-1EDB-06B1-26E2-E634F1975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C2C13E-87CA-B03A-80AC-8A394F27C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80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E6DA8-DFB9-236E-559E-BD82687B9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69A23-BD40-74D3-6AE5-115DEDEC0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7BD6BC-0285-9EEB-27D0-1C0E52B29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C0DD55-1171-ED05-BD4D-929D44EA6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5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34A9CC-4FB4-2B53-E269-7221F63DD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C5442-6594-E637-7297-398F8D3F4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69AB0-FC31-1E37-546A-AEBE4EBA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8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46ADC-79E9-7E7B-A97E-F7A03EF3F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D3717-03D1-1A0A-9D33-D743B7321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F4ABE-C37A-4FD9-0530-EBD6FDB4D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FF6BC-6BBE-DA8D-DEB2-14D1679F3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C0386-6EAC-466F-8A1B-00A010F0E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C4722-32C3-219D-7E9A-4285C23C1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5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46622-9F9A-F1DF-A17C-46741E43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775A2E-3C6A-1B73-E728-7559344FE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752F19-9569-DAC6-C901-8B7F7648C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14101-6785-B46E-9822-B03B921FE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C4B8F8-161F-76CF-E37E-1B7DF41D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CD3E8-0924-A02A-EF39-61AEFCC68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0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FCE682-BD66-49EA-C948-77EBD8B0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1430A-CB2E-6A93-D61D-BEE46A154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F6A5D-7880-A3D5-AD77-56B853014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D4912-047F-FD40-992D-9854967A4D6D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A5242-E54B-3767-AD20-02D11F31B0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F099C-ECF0-C4C1-6CE2-F52153735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90038-FE08-D44E-A1BD-35402CD00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2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denham-parish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0307B1-FA6F-372D-7B3F-C14C67881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4521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Coddenham Community Plan 2023-2030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F0788884-FCC8-1B6F-DE06-1BA3CBE782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5008179" cy="5008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30BD5A-574E-3797-7CF7-758631455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88644" cy="462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105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Action Areas – Housing and Development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2DF494-A3D8-4B30-5C48-5B9191406F88}"/>
              </a:ext>
            </a:extLst>
          </p:cNvPr>
          <p:cNvSpPr txBox="1"/>
          <p:nvPr/>
        </p:nvSpPr>
        <p:spPr>
          <a:xfrm>
            <a:off x="271151" y="2365794"/>
            <a:ext cx="116496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Messages from the Survey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Modest increase in the number of dwellings, with caveats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Retention of Parish’s mixed age group; need to attract young families and support local younger community members (starter homes).</a:t>
            </a:r>
          </a:p>
          <a:p>
            <a:pPr marL="742950" lvl="1" indent="-285750">
              <a:buSzPct val="110000"/>
              <a:buFont typeface="Wingdings" pitchFamily="2" charset="2"/>
              <a:buChar char="§"/>
            </a:pP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Key Actions to end 2024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With landowners, identify a site for in-keeping development of affordable housing for community members.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Support submissions for family sized housing outside the Village envelope in hamlet settings or alongside similar housing e.g. The Swallows and along the Old Norwich Road.</a:t>
            </a:r>
          </a:p>
          <a:p>
            <a:pPr marL="742950" lvl="1" indent="-285750">
              <a:buSzPct val="110000"/>
              <a:buFont typeface="Wingdings" pitchFamily="2" charset="2"/>
              <a:buChar char="§"/>
            </a:pPr>
            <a:endParaRPr lang="en-GB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Future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Develop a housing development proposal for the Parish, a mini–Neighbourhood Plan, to support sensitive and sustainable growth of the community.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Responsibility: </a:t>
            </a:r>
            <a:r>
              <a:rPr lang="en-GB" sz="1600" dirty="0">
                <a:solidFill>
                  <a:srgbClr val="0070C0"/>
                </a:solidFill>
              </a:rPr>
              <a:t>Housing Working Group. 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93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Action Areas – Public Transport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3690AA-0EC8-C207-1F90-E57207736B18}"/>
              </a:ext>
            </a:extLst>
          </p:cNvPr>
          <p:cNvSpPr txBox="1"/>
          <p:nvPr/>
        </p:nvSpPr>
        <p:spPr>
          <a:xfrm>
            <a:off x="271151" y="2365794"/>
            <a:ext cx="11649693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Messages from the Survey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There is no direct public transport to Needham Market and Stowmarket from the Village.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Buses to Debenham and Ipswich are often impacted by road closures.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School bus services are split by catchment area.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Key Actions to end 2024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With SCC and MSDC determine a proposal for an ‘on call’ bus service to support Coddenham residents to serve Needham Market and Stowmarket.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Research ‘volunteer taxi services’. 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Future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With SCC and MSDC ensure that Coddenham has a viable public transport service to enable residents to travel to/from: Debenham, Ipswich, Needham Market and Stowmarket. 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Responsibility: </a:t>
            </a:r>
            <a:r>
              <a:rPr lang="en-GB" sz="1600" dirty="0">
                <a:solidFill>
                  <a:srgbClr val="0070C0"/>
                </a:solidFill>
              </a:rPr>
              <a:t>Coddenham Parish Council.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152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Action Areas - Roads and Traffic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BA7BE9-F217-8075-B28B-F9D37594592B}"/>
              </a:ext>
            </a:extLst>
          </p:cNvPr>
          <p:cNvSpPr txBox="1"/>
          <p:nvPr/>
        </p:nvSpPr>
        <p:spPr>
          <a:xfrm>
            <a:off x="271153" y="2377670"/>
            <a:ext cx="1164969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Messages from the Survey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The main issue for most residents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HGVs – the B1078 shouldn’t be a Designated Lorry Route (DLR).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Speeding – Needham Road, Old Norwich Road and School Road.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Pollution, safety of pedestrians and cyclists and damage to buildings and vehicles. 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Key Actions to end 2024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Re-establish formal relationships with Highways, the Police and Trading Standards. Working together.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Engage with the utility companies to attempt to limit disruption.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Review of the DLR, informed by current data.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Purchase an ANPR camera to support prosecution of lorries breaching the 7.5T limit	</a:t>
            </a:r>
            <a:r>
              <a:rPr lang="en-GB" sz="1600" dirty="0"/>
              <a:t>  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Future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Push to re-route the DLR away from Coddenham if possible or mitigate its impact.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Reduce Old Norwich Road speed limit to 40mph.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Move Cooper Lane, The Hollows and Spring Lane to ‘Quiet Lanes’.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Consider options for better traffic management in the Village – Options Paper included in Plan Document.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Responsibility: </a:t>
            </a:r>
            <a:r>
              <a:rPr lang="en-GB" sz="1600" dirty="0">
                <a:solidFill>
                  <a:srgbClr val="0070C0"/>
                </a:solidFill>
              </a:rPr>
              <a:t>Roads Working Group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74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Next Steps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459A734-F3A8-B95B-EA6E-5695FA8F6C19}"/>
              </a:ext>
            </a:extLst>
          </p:cNvPr>
          <p:cNvSpPr txBox="1"/>
          <p:nvPr/>
        </p:nvSpPr>
        <p:spPr>
          <a:xfrm>
            <a:off x="271153" y="2395479"/>
            <a:ext cx="116496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Present and share the Plan with residents and other stakeholders </a:t>
            </a:r>
            <a:r>
              <a:rPr lang="en-US" sz="1600" b="1" dirty="0"/>
              <a:t>(By 31-Jul-23).</a:t>
            </a:r>
            <a:br>
              <a:rPr lang="en-US" sz="1600" dirty="0"/>
            </a:b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Listen to feedback and incorporate it into an updated version. </a:t>
            </a:r>
            <a:r>
              <a:rPr lang="en-US" sz="1600" b="1" dirty="0"/>
              <a:t>(By 31-Oct-23).</a:t>
            </a:r>
            <a:br>
              <a:rPr lang="en-US" sz="1600" b="1" dirty="0"/>
            </a:br>
            <a:endParaRPr lang="en-US" sz="1600" b="1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Establish the Working Groups and work with them to ‘own their actions’. </a:t>
            </a:r>
            <a:r>
              <a:rPr lang="en-US" sz="1600" b="1" dirty="0"/>
              <a:t>(By 31-Oct-23).</a:t>
            </a:r>
          </a:p>
          <a:p>
            <a:pPr>
              <a:buSzPct val="110000"/>
            </a:pPr>
            <a:endParaRPr lang="en-US" sz="1600" b="1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Report back on progress to residents. </a:t>
            </a:r>
            <a:r>
              <a:rPr lang="en-US" sz="1600" b="1" dirty="0"/>
              <a:t>(By 16-Dec-23).</a:t>
            </a:r>
          </a:p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  <a:p>
            <a:pPr marL="742950" lvl="1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09480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Keeping Residents Informed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2498B1B-E7D1-E394-644D-E947CE3B41EE}"/>
              </a:ext>
            </a:extLst>
          </p:cNvPr>
          <p:cNvSpPr txBox="1"/>
          <p:nvPr/>
        </p:nvSpPr>
        <p:spPr>
          <a:xfrm>
            <a:off x="271153" y="2365794"/>
            <a:ext cx="1164969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Twice yearly Plan updates in Newsletter form, one to coincide with the Annual Parish Meeting.</a:t>
            </a:r>
            <a:br>
              <a:rPr lang="en-US" sz="1600" dirty="0"/>
            </a:b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Formal presentations when we have something important to share. One is planned for Sizewell C on Tuesday, 25</a:t>
            </a:r>
            <a:r>
              <a:rPr lang="en-US" sz="1600" baseline="30000" dirty="0"/>
              <a:t>th</a:t>
            </a:r>
            <a:r>
              <a:rPr lang="en-US" sz="1600" dirty="0"/>
              <a:t> July.</a:t>
            </a:r>
            <a:br>
              <a:rPr lang="en-US" sz="1600" dirty="0"/>
            </a:b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If you have a particular interest or pertinent skills/experience, be informed by being a member of one or more of the Working Groups and help shape Coddenham’s future.</a:t>
            </a:r>
            <a:br>
              <a:rPr lang="en-US" sz="1600" dirty="0"/>
            </a:b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  <a:p>
            <a:pPr marL="742950" lvl="1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41405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2498B1B-E7D1-E394-644D-E947CE3B41EE}"/>
              </a:ext>
            </a:extLst>
          </p:cNvPr>
          <p:cNvSpPr txBox="1"/>
          <p:nvPr/>
        </p:nvSpPr>
        <p:spPr>
          <a:xfrm>
            <a:off x="271153" y="2365794"/>
            <a:ext cx="116496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10000"/>
            </a:pPr>
            <a:r>
              <a:rPr lang="en-US" sz="2400" b="1" dirty="0"/>
              <a:t>Thank you for being part of </a:t>
            </a:r>
          </a:p>
          <a:p>
            <a:pPr algn="ctr">
              <a:buSzPct val="110000"/>
            </a:pPr>
            <a:endParaRPr lang="en-US" sz="2400" b="1" dirty="0"/>
          </a:p>
          <a:p>
            <a:pPr algn="ctr">
              <a:buSzPct val="110000"/>
            </a:pPr>
            <a:r>
              <a:rPr lang="en-US" sz="2400" b="1" dirty="0"/>
              <a:t>Coddenham 2023-2030</a:t>
            </a:r>
            <a:br>
              <a:rPr lang="en-US" sz="2400" b="1" dirty="0"/>
            </a:br>
            <a:endParaRPr lang="en-US" sz="2400" b="1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  <a:p>
            <a:pPr marL="742950" lvl="1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2838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85CA3B-79C8-C92C-2060-67077225E6D8}"/>
              </a:ext>
            </a:extLst>
          </p:cNvPr>
          <p:cNvSpPr txBox="1"/>
          <p:nvPr/>
        </p:nvSpPr>
        <p:spPr>
          <a:xfrm>
            <a:off x="1116427" y="2443130"/>
            <a:ext cx="1037309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Maintaining</a:t>
            </a:r>
            <a:r>
              <a:rPr lang="en-US" sz="2400" dirty="0"/>
              <a:t> what we hold dear, whilst</a:t>
            </a:r>
          </a:p>
          <a:p>
            <a:endParaRPr lang="en-US" sz="2400" dirty="0"/>
          </a:p>
          <a:p>
            <a:r>
              <a:rPr lang="en-US" sz="2400" dirty="0"/>
              <a:t>	Building a more </a:t>
            </a:r>
            <a:r>
              <a:rPr lang="en-US" sz="2400" b="1" dirty="0"/>
              <a:t>Sustainable</a:t>
            </a:r>
            <a:r>
              <a:rPr lang="en-US" sz="2400" dirty="0"/>
              <a:t> future in a </a:t>
            </a:r>
            <a:r>
              <a:rPr lang="en-US" sz="2400" b="1" dirty="0"/>
              <a:t>Sensitive</a:t>
            </a:r>
            <a:r>
              <a:rPr lang="en-US" sz="2400" dirty="0"/>
              <a:t> manner</a:t>
            </a:r>
          </a:p>
          <a:p>
            <a:endParaRPr lang="en-US" sz="2400" dirty="0"/>
          </a:p>
          <a:p>
            <a:r>
              <a:rPr lang="en-US" sz="2400" dirty="0"/>
              <a:t>		For the </a:t>
            </a:r>
            <a:r>
              <a:rPr lang="en-US" sz="2400" b="1" dirty="0"/>
              <a:t>Community</a:t>
            </a:r>
            <a:r>
              <a:rPr lang="en-US" sz="2400" dirty="0"/>
              <a:t> as a whole and with its active </a:t>
            </a:r>
            <a:r>
              <a:rPr lang="en-US" sz="2400" b="1" dirty="0"/>
              <a:t>Involvement</a:t>
            </a:r>
            <a:r>
              <a:rPr lang="en-US" sz="2400" dirty="0"/>
              <a:t>  </a:t>
            </a:r>
          </a:p>
          <a:p>
            <a:endParaRPr lang="en-US" dirty="0"/>
          </a:p>
          <a:p>
            <a:r>
              <a:rPr lang="en-US" dirty="0"/>
              <a:t>	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E25754-648B-BA67-C5B8-992E6E0C5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62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Coddenham Community Response Group (CCRG)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C58AB0B-6E08-B89B-7CAD-C2648A4745E2}"/>
              </a:ext>
            </a:extLst>
          </p:cNvPr>
          <p:cNvSpPr txBox="1"/>
          <p:nvPr/>
        </p:nvSpPr>
        <p:spPr>
          <a:xfrm>
            <a:off x="271152" y="2395479"/>
            <a:ext cx="1164969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Founded in March 2020, initially as the Coddenham Covid Response Group, to support parishioners through the pandemic, especially those classed as vulnerable.</a:t>
            </a:r>
            <a:br>
              <a:rPr lang="en-US" sz="1600" dirty="0"/>
            </a:b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Membership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The Coddenham Centre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Coddenham Country Club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Coddenham Parish Council (joined fully in Feb 2022)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The Community Shop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The Day Foundation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The </a:t>
            </a:r>
            <a:r>
              <a:rPr lang="en-US" sz="1400" dirty="0" err="1"/>
              <a:t>Gardemau</a:t>
            </a:r>
            <a:r>
              <a:rPr lang="en-US" sz="1400" dirty="0"/>
              <a:t> Trusts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The History Club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St Mary’s Church / Parochial Church Council</a:t>
            </a:r>
          </a:p>
        </p:txBody>
      </p:sp>
    </p:spTree>
    <p:extLst>
      <p:ext uri="{BB962C8B-B14F-4D97-AF65-F5344CB8AC3E}">
        <p14:creationId xmlns:p14="http://schemas.microsoft.com/office/powerpoint/2010/main" val="273311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Background to the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DD7637-160D-4894-A523-07B659DF09E0}"/>
              </a:ext>
            </a:extLst>
          </p:cNvPr>
          <p:cNvSpPr txBox="1"/>
          <p:nvPr/>
        </p:nvSpPr>
        <p:spPr>
          <a:xfrm>
            <a:off x="271151" y="2448931"/>
            <a:ext cx="1164969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Post mass vaccination and the abatement of the impact of the pandemic, CCRG produced a draft SWOT (Strengths, Weaknesses, Opportunities and Threats) for the Parish, in part to guide future support for the community and to take the Parish forward.</a:t>
            </a:r>
            <a:br>
              <a:rPr lang="en-US" sz="1600" dirty="0"/>
            </a:b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Rather than a piecemeal approach, CCRG agreed that a proper community plan should be drafted to incorporate the SWOT, guided by input from residents. </a:t>
            </a:r>
            <a:br>
              <a:rPr lang="en-US" sz="1600" dirty="0"/>
            </a:b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In June 2022 a Survey was hand delivered to all Parish households, having been first piloted with a dozen of them. Of 279 Parish households, 140 responded. The responses were summarised and reported back to residents at face-to-face presentations and through a booklet delivered to each household.</a:t>
            </a:r>
          </a:p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A draft plan was shared with the trustees, committee members and councilors of the CCRG member organisations and their feedback incorporated in the first formal version of it. It has a broad base.</a:t>
            </a:r>
          </a:p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68497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Plan Presentation and Contents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2573581-3C04-5454-AB7F-7D2F36533EA9}"/>
              </a:ext>
            </a:extLst>
          </p:cNvPr>
          <p:cNvSpPr txBox="1"/>
          <p:nvPr/>
        </p:nvSpPr>
        <p:spPr>
          <a:xfrm>
            <a:off x="271153" y="2365794"/>
            <a:ext cx="1164969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Format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4-page Plan Summary handout – which will be hand delivered to all Parish households.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Display of the Plan placed at The Coddenham Centre, to coincide with community events, such as the Community Picnic on 2nd September.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35-page Plan document – posted on the Parish website </a:t>
            </a:r>
            <a:r>
              <a:rPr lang="en-US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www.coddenham-parish.uk</a:t>
            </a:r>
            <a:r>
              <a:rPr lang="en-US" sz="1400" dirty="0"/>
              <a:t>. It can be e-mailed to residents who ask for a copy. (Something to dip into).</a:t>
            </a:r>
            <a:br>
              <a:rPr lang="en-US" sz="1400" dirty="0"/>
            </a:br>
            <a:endParaRPr lang="en-US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Contents (of Plan document)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Plan Summary – which forms the basis of the Handout.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Background to the Plan – including its link back to previous Parish plans.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The Plan’s scope.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7 Specific Action Areas and the formation for Parish-wide Working Groups.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Appendices </a:t>
            </a:r>
          </a:p>
          <a:p>
            <a:pPr marL="1200150" lvl="2" indent="-285750">
              <a:buSzPct val="110000"/>
              <a:buFont typeface="Wingdings" pitchFamily="2" charset="2"/>
              <a:buChar char="§"/>
            </a:pPr>
            <a:r>
              <a:rPr lang="en-US" sz="1400" dirty="0"/>
              <a:t>Information about Coddenham.</a:t>
            </a:r>
          </a:p>
          <a:p>
            <a:pPr marL="1200150" lvl="2" indent="-285750">
              <a:buSzPct val="110000"/>
              <a:buFont typeface="Wingdings" pitchFamily="2" charset="2"/>
              <a:buChar char="§"/>
            </a:pPr>
            <a:r>
              <a:rPr lang="en-US" sz="1400" dirty="0"/>
              <a:t>2022 Survey results</a:t>
            </a:r>
          </a:p>
          <a:p>
            <a:pPr marL="1200150" lvl="2" indent="-285750">
              <a:buSzPct val="110000"/>
              <a:buFont typeface="Wingdings" pitchFamily="2" charset="2"/>
              <a:buChar char="§"/>
            </a:pPr>
            <a:r>
              <a:rPr lang="en-US" sz="1400" dirty="0"/>
              <a:t>Updated SWOT.</a:t>
            </a:r>
          </a:p>
          <a:p>
            <a:pPr marL="1200150" lvl="2" indent="-285750">
              <a:buSzPct val="110000"/>
              <a:buFont typeface="Wingdings" pitchFamily="2" charset="2"/>
              <a:buChar char="§"/>
            </a:pPr>
            <a:r>
              <a:rPr lang="en-US" sz="1400" dirty="0"/>
              <a:t>Other supporting information.</a:t>
            </a:r>
          </a:p>
        </p:txBody>
      </p:sp>
    </p:spTree>
    <p:extLst>
      <p:ext uri="{BB962C8B-B14F-4D97-AF65-F5344CB8AC3E}">
        <p14:creationId xmlns:p14="http://schemas.microsoft.com/office/powerpoint/2010/main" val="180780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Action Areas – Community and Engagement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F6BC02B-3E87-D84B-8A42-A6CBACC87CBB}"/>
              </a:ext>
            </a:extLst>
          </p:cNvPr>
          <p:cNvSpPr txBox="1"/>
          <p:nvPr/>
        </p:nvSpPr>
        <p:spPr>
          <a:xfrm>
            <a:off x="271153" y="2407358"/>
            <a:ext cx="1164969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Messages from the Survey</a:t>
            </a:r>
          </a:p>
          <a:p>
            <a:pPr marL="742950" lvl="1" indent="-285750">
              <a:buSzPct val="110000"/>
              <a:buFont typeface="Wingdings" pitchFamily="2" charset="2"/>
              <a:buChar char="§"/>
            </a:pPr>
            <a:r>
              <a:rPr lang="en-GB" sz="1400" dirty="0"/>
              <a:t>Residents don’t always know what’s happening/available, certainly outside the Village.</a:t>
            </a:r>
          </a:p>
          <a:p>
            <a:pPr marL="742950" lvl="1" indent="-285750">
              <a:buSzPct val="110000"/>
              <a:buFont typeface="Wingdings" pitchFamily="2" charset="2"/>
              <a:buChar char="§"/>
            </a:pPr>
            <a:r>
              <a:rPr lang="en-GB" sz="1400" dirty="0"/>
              <a:t>Residual element of ‘them and us’.</a:t>
            </a:r>
          </a:p>
          <a:p>
            <a:pPr marL="742950" lvl="1" indent="-285750">
              <a:buSzPct val="110000"/>
              <a:buFont typeface="Wingdings" pitchFamily="2" charset="2"/>
              <a:buChar char="§"/>
            </a:pPr>
            <a:r>
              <a:rPr lang="en-GB" sz="1400" dirty="0"/>
              <a:t>A wish to see more and different social events.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Key Actions to end 2024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Remind all households regularly how they can obtain information.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Publish rolling calendar of events.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Add to the events calendar and encourage the widest participation.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Devise a ‘start small’ volunteering scheme.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Look to extend the regular winter community lunches throughout the year, depending on funding being available.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Add notice boards in Coddenham Green and along the Old Norwich Road.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Future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Work to a minimum of two whole community events a year, with a supporting cast of smaller events to build on the responses to the Survey.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Tell people what we’ve done and what the feedback was.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Responsibility: </a:t>
            </a:r>
            <a:r>
              <a:rPr lang="en-GB" sz="1600" dirty="0">
                <a:solidFill>
                  <a:srgbClr val="0070C0"/>
                </a:solidFill>
              </a:rPr>
              <a:t>CCRG and its member organisations</a:t>
            </a:r>
            <a:r>
              <a:rPr lang="en-GB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93819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Action Areas – Community Hubs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144B9D-9880-A35E-BFBC-F4F5FE8AEBD5}"/>
              </a:ext>
            </a:extLst>
          </p:cNvPr>
          <p:cNvSpPr txBox="1"/>
          <p:nvPr/>
        </p:nvSpPr>
        <p:spPr>
          <a:xfrm>
            <a:off x="271153" y="2365794"/>
            <a:ext cx="1164969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Messages from the Survey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Better information of what’s available / greater reach beyond the Village.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The Coddenham Centre – more evening events and non-activity-based classes/clubs.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Re-establishment of a Pub.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Key Actions to end 2024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Extend the volunteer base. Join a Working Group.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Attempt to extinguish the residual debt from the building of The Coddenham Centre.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Establish a Pub Working Group. There is an Options Paper in the Plan for a group to consider.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Deliver against the specific organisational requests to the Survey.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Future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Leverage historical events for Parish events.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Consider the formation of a charity to help preserve the fabric of St. Mary’s Church.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Implement the recommendation of the Pub Working Group.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Develop a ‘Community Hubs’ strategy which makes the fullest use of The Coddenham Centre. 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Responsibility: </a:t>
            </a:r>
            <a:r>
              <a:rPr lang="en-GB" sz="1600" dirty="0">
                <a:solidFill>
                  <a:srgbClr val="0070C0"/>
                </a:solidFill>
              </a:rPr>
              <a:t>CCRG and its members and the Pub Working Group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76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Action Areas – Energy Conservation and Recycling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CD3A1CC-805F-958C-53CE-33910A06C89A}"/>
              </a:ext>
            </a:extLst>
          </p:cNvPr>
          <p:cNvSpPr txBox="1"/>
          <p:nvPr/>
        </p:nvSpPr>
        <p:spPr>
          <a:xfrm>
            <a:off x="271153" y="2365794"/>
            <a:ext cx="1164969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Messages from the Survey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We should consider a local solar or wind farm if it reduces residents’ bills.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Residents are concerned how they will move from oil-based heating.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Power network resilience is an issue.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Additional opportunities to recycle are requested.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Key Actions to end 2024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Continue to reduce the carbon footprints of buildings used by Parish organisations.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Working with local authorities, develop community plans to help residents reduce their carbon footprint.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Introduce additional recycling bins at The Coddenham Centre, reminding residents what can be recycled where. 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Future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GB" sz="1400" dirty="0"/>
              <a:t>Implement a community energy reduction plan, if it has support from sufficient households.</a:t>
            </a:r>
            <a:br>
              <a:rPr lang="en-GB" sz="1400" dirty="0"/>
            </a:br>
            <a:endParaRPr lang="en-GB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GB" sz="1600" dirty="0"/>
              <a:t>Responsibility: </a:t>
            </a:r>
            <a:r>
              <a:rPr lang="en-GB" sz="1600" dirty="0">
                <a:solidFill>
                  <a:srgbClr val="0070C0"/>
                </a:solidFill>
              </a:rPr>
              <a:t>Energy Conservation and Recycling Working Group</a:t>
            </a:r>
            <a:r>
              <a:rPr lang="en-GB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63949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A27899-500E-3528-FC71-B97B40EB8928}"/>
              </a:ext>
            </a:extLst>
          </p:cNvPr>
          <p:cNvSpPr/>
          <p:nvPr/>
        </p:nvSpPr>
        <p:spPr>
          <a:xfrm>
            <a:off x="271153" y="1880856"/>
            <a:ext cx="11649693" cy="4096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Action Areas – Green Spaces and Footpaths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2E2729-3C1D-201B-861B-8748D753D614}"/>
              </a:ext>
            </a:extLst>
          </p:cNvPr>
          <p:cNvSpPr txBox="1"/>
          <p:nvPr/>
        </p:nvSpPr>
        <p:spPr>
          <a:xfrm>
            <a:off x="271153" y="2365794"/>
            <a:ext cx="11649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7C13AE-8CBB-C3A4-7F3F-55C4A5DDE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192001" cy="1775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774195-41E8-FC0C-A7F3-8A38FF07E59A}"/>
              </a:ext>
            </a:extLst>
          </p:cNvPr>
          <p:cNvSpPr txBox="1"/>
          <p:nvPr/>
        </p:nvSpPr>
        <p:spPr>
          <a:xfrm>
            <a:off x="271153" y="2365794"/>
            <a:ext cx="1164969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Messages from the Survey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Our ‘green spaces’ are major community assets which should be maintained and extended.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More places to rest and better access for disabled users and young children.</a:t>
            </a:r>
          </a:p>
          <a:p>
            <a:pPr marL="742950" lvl="1" indent="-285750">
              <a:buSzPct val="110000"/>
              <a:buFont typeface="Wingdings" pitchFamily="2" charset="2"/>
              <a:buChar char="§"/>
            </a:pP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Key Actions to end of 2024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Survey what we have in detail (Suffolk Wildlife Trust and Tree surveys already conducted).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Re-establish (complete) and extend working parties to maintain and enhance what we have. 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With adjacent parishes, better document footpath maps.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Install more seating and improve access.</a:t>
            </a:r>
          </a:p>
          <a:p>
            <a:pPr marL="742950" lvl="1" indent="-285750">
              <a:buSzPct val="110000"/>
              <a:buFont typeface="Wingdings" pitchFamily="2" charset="2"/>
              <a:buChar char="§"/>
            </a:pPr>
            <a:endParaRPr lang="en-US" sz="16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Future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Establish Parish body to oversee the Parish’s green spaces.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Work to increase community green spaces, establish further green corridors for wildlife and plant more native trees.</a:t>
            </a:r>
          </a:p>
          <a:p>
            <a:pPr marL="742950" lvl="1" indent="-285750">
              <a:buSzPct val="110000"/>
              <a:buFont typeface="Arial" panose="020B0604020202020204" pitchFamily="34" charset="0"/>
              <a:buChar char="•"/>
            </a:pPr>
            <a:r>
              <a:rPr lang="en-US" sz="1400" dirty="0"/>
              <a:t>Establish and educational </a:t>
            </a:r>
            <a:r>
              <a:rPr lang="en-US" sz="1400" dirty="0" err="1"/>
              <a:t>programme</a:t>
            </a:r>
            <a:r>
              <a:rPr lang="en-US" sz="1400" dirty="0"/>
              <a:t> for younger members of the community.</a:t>
            </a:r>
            <a:br>
              <a:rPr lang="en-US" sz="1400" dirty="0"/>
            </a:br>
            <a:endParaRPr lang="en-US" sz="1400" dirty="0"/>
          </a:p>
          <a:p>
            <a:pPr marL="285750" indent="-285750">
              <a:buSzPct val="110000"/>
              <a:buFont typeface="Wingdings" pitchFamily="2" charset="2"/>
              <a:buChar char="§"/>
            </a:pPr>
            <a:r>
              <a:rPr lang="en-US" sz="1600" dirty="0"/>
              <a:t>Responsibility: </a:t>
            </a:r>
            <a:r>
              <a:rPr lang="en-US" sz="1600" dirty="0">
                <a:solidFill>
                  <a:srgbClr val="0070C0"/>
                </a:solidFill>
              </a:rPr>
              <a:t>Green Spaces Working Group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0214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11670</TotalTime>
  <Words>1591</Words>
  <Application>Microsoft Macintosh PowerPoint</Application>
  <PresentationFormat>Widescreen</PresentationFormat>
  <Paragraphs>157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Coddenham Community Plan 2023-2030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Mills</dc:creator>
  <cp:lastModifiedBy>Nick Mills</cp:lastModifiedBy>
  <cp:revision>34</cp:revision>
  <cp:lastPrinted>2023-05-10T14:05:05Z</cp:lastPrinted>
  <dcterms:created xsi:type="dcterms:W3CDTF">2023-05-05T05:41:35Z</dcterms:created>
  <dcterms:modified xsi:type="dcterms:W3CDTF">2023-05-17T09:08:00Z</dcterms:modified>
</cp:coreProperties>
</file>